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2"/>
  </p:notesMasterIdLst>
  <p:sldIdLst>
    <p:sldId id="256" r:id="rId2"/>
    <p:sldId id="298" r:id="rId3"/>
    <p:sldId id="257" r:id="rId4"/>
    <p:sldId id="259" r:id="rId5"/>
    <p:sldId id="260" r:id="rId6"/>
    <p:sldId id="261" r:id="rId7"/>
    <p:sldId id="262" r:id="rId8"/>
    <p:sldId id="263" r:id="rId9"/>
    <p:sldId id="289" r:id="rId10"/>
    <p:sldId id="283" r:id="rId11"/>
    <p:sldId id="284" r:id="rId12"/>
    <p:sldId id="285" r:id="rId13"/>
    <p:sldId id="290" r:id="rId14"/>
    <p:sldId id="296" r:id="rId15"/>
    <p:sldId id="294" r:id="rId16"/>
    <p:sldId id="297" r:id="rId17"/>
    <p:sldId id="292" r:id="rId18"/>
    <p:sldId id="291" r:id="rId19"/>
    <p:sldId id="293" r:id="rId20"/>
    <p:sldId id="295" r:id="rId21"/>
    <p:sldId id="286" r:id="rId22"/>
    <p:sldId id="301" r:id="rId23"/>
    <p:sldId id="287" r:id="rId24"/>
    <p:sldId id="288" r:id="rId25"/>
    <p:sldId id="302" r:id="rId26"/>
    <p:sldId id="271" r:id="rId27"/>
    <p:sldId id="270" r:id="rId28"/>
    <p:sldId id="272" r:id="rId29"/>
    <p:sldId id="273" r:id="rId30"/>
    <p:sldId id="275" r:id="rId31"/>
    <p:sldId id="274" r:id="rId32"/>
    <p:sldId id="264" r:id="rId33"/>
    <p:sldId id="277" r:id="rId34"/>
    <p:sldId id="278" r:id="rId35"/>
    <p:sldId id="279" r:id="rId36"/>
    <p:sldId id="258" r:id="rId37"/>
    <p:sldId id="299" r:id="rId38"/>
    <p:sldId id="303" r:id="rId39"/>
    <p:sldId id="304" r:id="rId40"/>
    <p:sldId id="300" r:id="rId41"/>
  </p:sldIdLst>
  <p:sldSz cx="9144000" cy="5143500" type="screen16x9"/>
  <p:notesSz cx="6858000" cy="9144000"/>
  <p:embeddedFontLst>
    <p:embeddedFont>
      <p:font typeface="Lexend" pitchFamily="2" charset="0"/>
      <p:regular r:id="rId43"/>
      <p:bold r:id="rId44"/>
    </p:embeddedFont>
    <p:embeddedFont>
      <p:font typeface="Poppins" panose="00000500000000000000" pitchFamily="2" charset="0"/>
      <p:regular r:id="rId45"/>
      <p:bold r:id="rId46"/>
      <p:italic r:id="rId47"/>
      <p:boldItalic r:id="rId48"/>
    </p:embeddedFont>
    <p:embeddedFont>
      <p:font typeface="Poppins Medium" panose="00000600000000000000" pitchFamily="2" charset="0"/>
      <p:regular r:id="rId49"/>
      <p:bold r:id="rId50"/>
      <p:italic r:id="rId51"/>
      <p:boldItalic r:id="rId5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53" roundtripDataSignature="AMtx7mgxsD15ndTQVU9gw8iMs1NA3bZRV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6860" autoAdjust="0"/>
  </p:normalViewPr>
  <p:slideViewPr>
    <p:cSldViewPr snapToGrid="0">
      <p:cViewPr varScale="1">
        <p:scale>
          <a:sx n="177" d="100"/>
          <a:sy n="177" d="100"/>
        </p:scale>
        <p:origin x="405" y="8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font" Target="fonts/font5.fntdata"/><Relationship Id="rId50" Type="http://schemas.openxmlformats.org/officeDocument/2006/relationships/font" Target="fonts/font8.fntdata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3.fntdata"/><Relationship Id="rId53" Type="http://customschemas.google.com/relationships/presentationmetadata" Target="metadata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1.fntdata"/><Relationship Id="rId48" Type="http://schemas.openxmlformats.org/officeDocument/2006/relationships/font" Target="fonts/font6.fntdata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9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4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7.fntdata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2.fntdata"/><Relationship Id="rId52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91931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30448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32441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44508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64454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98065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19155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35951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4235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37943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484961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242292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425219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575891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73590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512537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530177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644786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682113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5427739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73177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658641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757778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12293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627151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933984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905264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1" name="Google Shape;7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523093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294235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83821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6910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00215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76109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0017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36519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74760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72490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4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4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6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8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0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1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1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12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12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12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3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7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jpe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"/>
          <p:cNvSpPr txBox="1"/>
          <p:nvPr/>
        </p:nvSpPr>
        <p:spPr>
          <a:xfrm>
            <a:off x="785225" y="1336575"/>
            <a:ext cx="7601400" cy="13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38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INTEGRATION PATTERNS IN MODULAR MONOLITH APPLICATIONS</a:t>
            </a:r>
            <a:endParaRPr sz="38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6" name="Google Shape;56;p1"/>
          <p:cNvSpPr txBox="1"/>
          <p:nvPr/>
        </p:nvSpPr>
        <p:spPr>
          <a:xfrm>
            <a:off x="1737225" y="2830025"/>
            <a:ext cx="64971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2100" dirty="0">
                <a:solidFill>
                  <a:srgbClr val="292D3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Halil İbrahim KALKAN</a:t>
            </a:r>
            <a:endParaRPr sz="2100" dirty="0">
              <a:solidFill>
                <a:srgbClr val="292D3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57" name="Google Shape;57;p1"/>
          <p:cNvSpPr txBox="1"/>
          <p:nvPr/>
        </p:nvSpPr>
        <p:spPr>
          <a:xfrm>
            <a:off x="1737225" y="3214725"/>
            <a:ext cx="6497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Volosoft, Co-founder</a:t>
            </a:r>
            <a:endParaRPr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8" name="Google Shape;58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61424" y="657700"/>
            <a:ext cx="1772825" cy="47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6320" y="3877525"/>
            <a:ext cx="235600" cy="23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56324" y="4260248"/>
            <a:ext cx="235600" cy="23560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"/>
          <p:cNvSpPr txBox="1"/>
          <p:nvPr/>
        </p:nvSpPr>
        <p:spPr>
          <a:xfrm>
            <a:off x="1091925" y="3814425"/>
            <a:ext cx="523793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200" dirty="0">
                <a:solidFill>
                  <a:srgbClr val="292D33"/>
                </a:solidFill>
                <a:latin typeface="Poppins"/>
                <a:ea typeface="Poppins"/>
                <a:cs typeface="Poppins"/>
                <a:sym typeface="Poppins"/>
              </a:rPr>
              <a:t>@hibrahimkalkan</a:t>
            </a:r>
            <a:endParaRPr sz="1200" dirty="0">
              <a:solidFill>
                <a:srgbClr val="292D3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2" name="Google Shape;62;p1"/>
          <p:cNvSpPr txBox="1"/>
          <p:nvPr/>
        </p:nvSpPr>
        <p:spPr>
          <a:xfrm>
            <a:off x="1091926" y="4183725"/>
            <a:ext cx="523793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200" dirty="0">
                <a:solidFill>
                  <a:srgbClr val="292D33"/>
                </a:solidFill>
                <a:latin typeface="Poppins"/>
                <a:ea typeface="Poppins"/>
                <a:cs typeface="Poppins"/>
                <a:sym typeface="Poppins"/>
              </a:rPr>
              <a:t>@hikalkan</a:t>
            </a:r>
            <a:endParaRPr sz="1200" dirty="0">
              <a:solidFill>
                <a:srgbClr val="292D3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" name="Picture 4" descr="Halil İbrahim Kalkan">
            <a:extLst>
              <a:ext uri="{FF2B5EF4-FFF2-40B4-BE49-F238E27FC236}">
                <a16:creationId xmlns:a16="http://schemas.microsoft.com/office/drawing/2014/main" id="{9A8F8DF5-DBEC-8F4E-B4A9-9DBED75BB0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543" y="2830025"/>
            <a:ext cx="812175" cy="812175"/>
          </a:xfrm>
          <a:prstGeom prst="ellipse">
            <a:avLst/>
          </a:prstGeom>
          <a:ln w="254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F148AA3-2BB1-8213-B230-A7A50335E1B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27429" y="2669789"/>
            <a:ext cx="2366798" cy="2366798"/>
          </a:xfrm>
          <a:prstGeom prst="rect">
            <a:avLst/>
          </a:prstGeom>
        </p:spPr>
      </p:pic>
      <p:sp>
        <p:nvSpPr>
          <p:cNvPr id="5" name="Google Shape;61;p1">
            <a:extLst>
              <a:ext uri="{FF2B5EF4-FFF2-40B4-BE49-F238E27FC236}">
                <a16:creationId xmlns:a16="http://schemas.microsoft.com/office/drawing/2014/main" id="{375B1349-B488-4A79-5FC8-686FD7507166}"/>
              </a:ext>
            </a:extLst>
          </p:cNvPr>
          <p:cNvSpPr txBox="1"/>
          <p:nvPr/>
        </p:nvSpPr>
        <p:spPr>
          <a:xfrm>
            <a:off x="6627429" y="2309773"/>
            <a:ext cx="2366798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200" b="1" u="sng" dirty="0">
                <a:solidFill>
                  <a:srgbClr val="292D33"/>
                </a:solidFill>
                <a:latin typeface="Poppins"/>
                <a:ea typeface="Poppins"/>
                <a:cs typeface="Poppins"/>
                <a:sym typeface="Poppins"/>
              </a:rPr>
              <a:t>Follow me on Twitter</a:t>
            </a:r>
            <a:endParaRPr sz="1200" b="1" u="sng" dirty="0">
              <a:solidFill>
                <a:srgbClr val="292D3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DATABASE 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ARCHITECTURE: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SINGLE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DATABASE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5D50376-16D2-9533-02C5-AF89E0507A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221" y="1519399"/>
            <a:ext cx="2663614" cy="26160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40CB060-D310-37F1-895B-B58ECC97682D}"/>
              </a:ext>
            </a:extLst>
          </p:cNvPr>
          <p:cNvSpPr txBox="1"/>
          <p:nvPr/>
        </p:nvSpPr>
        <p:spPr>
          <a:xfrm>
            <a:off x="573221" y="1017448"/>
            <a:ext cx="2214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u="sng" dirty="0">
                <a:solidFill>
                  <a:schemeClr val="accent1"/>
                </a:solidFill>
              </a:rPr>
              <a:t>Separate by </a:t>
            </a:r>
            <a:r>
              <a:rPr lang="tr-TR" b="1" u="sng" dirty="0">
                <a:solidFill>
                  <a:schemeClr val="accent1"/>
                </a:solidFill>
              </a:rPr>
              <a:t>Table Prefix</a:t>
            </a:r>
            <a:endParaRPr lang="en-US" b="1" u="sng" dirty="0">
              <a:solidFill>
                <a:schemeClr val="accent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1ED417E-CD7B-DD85-EDE0-7363699E14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0488" y="1519399"/>
            <a:ext cx="2419165" cy="261078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A970724-52AC-0377-1CF2-C44E5DEFD822}"/>
              </a:ext>
            </a:extLst>
          </p:cNvPr>
          <p:cNvSpPr txBox="1"/>
          <p:nvPr/>
        </p:nvSpPr>
        <p:spPr>
          <a:xfrm>
            <a:off x="4400488" y="1017448"/>
            <a:ext cx="27318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u="sng" dirty="0">
                <a:solidFill>
                  <a:schemeClr val="accent1"/>
                </a:solidFill>
              </a:rPr>
              <a:t>Separate by </a:t>
            </a:r>
            <a:r>
              <a:rPr lang="tr-TR" b="1" u="sng" dirty="0">
                <a:solidFill>
                  <a:schemeClr val="accent1"/>
                </a:solidFill>
              </a:rPr>
              <a:t>Database Schema</a:t>
            </a:r>
            <a:endParaRPr lang="en-US" b="1" u="sng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1995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DATABASE 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ARCHITECTURE: 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SINGLE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DATABASE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1978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5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Use separate connection strings for each module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tr"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Server=</a:t>
            </a:r>
            <a:r>
              <a:rPr lang="en-US" b="1" dirty="0" err="1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localhost</a:t>
            </a:r>
            <a:r>
              <a:rPr lang="en-US" dirty="0" err="1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;Database</a:t>
            </a:r>
            <a:r>
              <a:rPr lang="en-US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=</a:t>
            </a:r>
            <a:r>
              <a:rPr lang="en-US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MyCrmDb2</a:t>
            </a:r>
            <a:r>
              <a:rPr lang="en-US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;User Id=</a:t>
            </a:r>
            <a:r>
              <a:rPr lang="tr-TR" b="1" dirty="0">
                <a:solidFill>
                  <a:srgbClr val="00B0F0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catalog</a:t>
            </a:r>
            <a:r>
              <a:rPr lang="en-US" b="1" dirty="0">
                <a:solidFill>
                  <a:srgbClr val="00B0F0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_</a:t>
            </a:r>
            <a:r>
              <a:rPr lang="en-US" b="1" dirty="0" err="1">
                <a:solidFill>
                  <a:srgbClr val="00B0F0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module</a:t>
            </a:r>
            <a:r>
              <a:rPr lang="en-US" dirty="0" err="1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;Password</a:t>
            </a:r>
            <a:r>
              <a:rPr lang="en-US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=</a:t>
            </a:r>
            <a:r>
              <a:rPr lang="en-US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1q2w3E*</a:t>
            </a:r>
            <a:r>
              <a:rPr lang="en-US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;</a:t>
            </a:r>
            <a:endParaRPr lang="tr-TR" dirty="0">
              <a:solidFill>
                <a:srgbClr val="4E5258"/>
              </a:solidFill>
              <a:latin typeface="Courier New" panose="02070309020205020404" pitchFamily="49" charset="0"/>
              <a:ea typeface="Poppins"/>
              <a:cs typeface="Courier New" panose="02070309020205020404" pitchFamily="49" charset="0"/>
              <a:sym typeface="Poppins"/>
            </a:endParaRPr>
          </a:p>
          <a:p>
            <a:r>
              <a:rPr lang="en-US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Server=</a:t>
            </a:r>
            <a:r>
              <a:rPr lang="en-US" b="1" dirty="0" err="1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localhost</a:t>
            </a:r>
            <a:r>
              <a:rPr lang="en-US" dirty="0" err="1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;Database</a:t>
            </a:r>
            <a:r>
              <a:rPr lang="en-US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=</a:t>
            </a:r>
            <a:r>
              <a:rPr lang="en-US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MyCrmDb2</a:t>
            </a:r>
            <a:r>
              <a:rPr lang="en-US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;User Id=</a:t>
            </a:r>
            <a:r>
              <a:rPr lang="en-US" b="1" dirty="0" err="1">
                <a:solidFill>
                  <a:srgbClr val="00B0F0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order_module</a:t>
            </a:r>
            <a:r>
              <a:rPr lang="en-US" dirty="0" err="1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;Password</a:t>
            </a:r>
            <a:r>
              <a:rPr lang="en-US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=</a:t>
            </a:r>
            <a:r>
              <a:rPr lang="tr-TR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abcABC</a:t>
            </a:r>
            <a:r>
              <a:rPr lang="en-US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*</a:t>
            </a:r>
            <a:r>
              <a:rPr lang="en-US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;</a:t>
            </a:r>
            <a:endParaRPr lang="tr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endParaRPr lang="tr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r>
              <a:rPr lang="tr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Data access approaches</a:t>
            </a:r>
            <a:r>
              <a:rPr lang="tr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;</a:t>
            </a:r>
          </a:p>
          <a:p>
            <a:endParaRPr lang="tr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Access to only own schema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Manipulate own schema &amp; Read-only access to others</a:t>
            </a:r>
            <a:endParaRPr lang="en-US" dirty="0">
              <a:solidFill>
                <a:srgbClr val="4E5258"/>
              </a:solidFill>
              <a:latin typeface="Courier New" panose="02070309020205020404" pitchFamily="49" charset="0"/>
              <a:ea typeface="Poppins"/>
              <a:cs typeface="Courier New" panose="02070309020205020404" pitchFamily="49" charset="0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4BDF53-0D01-5B11-D3ED-6410E76A8F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030" y="2844280"/>
            <a:ext cx="6984836" cy="2030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244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DATABASE 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ARCHITECTURE: 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SINGLE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DATABASE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4" y="823275"/>
            <a:ext cx="4985191" cy="3975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5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Pros: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Easier to build,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maintain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, manage and backup the database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Possible to make multi-module table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JOIN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or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lookup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operations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Possible to ensure database level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transactions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tr"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5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Cons: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Easier to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break modularity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Schema changes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of a module may require change on others (on read-only access)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All modules use the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same DBMS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technology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Scaling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independently for a module is not possible</a:t>
            </a:r>
            <a:endParaRPr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0F373B-5923-CE8C-9C60-01023EC397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1766" y="1238670"/>
            <a:ext cx="3425309" cy="2746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202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DATABASE 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ARCHITECTURE: </a:t>
            </a:r>
            <a:r>
              <a:rPr lang="tr-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SEPARATE</a:t>
            </a:r>
            <a:r>
              <a:rPr lang="tr-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DATABASES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4" y="823274"/>
            <a:ext cx="4908455" cy="39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6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Pros: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tr" sz="1600" u="sng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Best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data isolation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Use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Best DBMS 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technology for each module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Scale 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databases independently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More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microservice ready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tr" sz="16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6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Cons: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Hard to prepare multi-module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reports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Hard to ensure database level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transactions</a:t>
            </a:r>
            <a:endParaRPr lang="tr" sz="16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Hard to set up, manage,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maintain 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and backup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tr" sz="16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600" b="1" dirty="0">
                <a:solidFill>
                  <a:srgbClr val="00B0F0"/>
                </a:solidFill>
                <a:latin typeface="Poppins"/>
                <a:ea typeface="Poppins"/>
                <a:cs typeface="Poppins"/>
                <a:sym typeface="Poppins"/>
              </a:rPr>
              <a:t>Hybrid</a:t>
            </a:r>
            <a:r>
              <a:rPr lang="tr" sz="1600" dirty="0">
                <a:solidFill>
                  <a:srgbClr val="00B0F0"/>
                </a:solidFill>
                <a:latin typeface="Poppins"/>
                <a:ea typeface="Poppins"/>
                <a:cs typeface="Poppins"/>
                <a:sym typeface="Poppins"/>
              </a:rPr>
              <a:t>: Separate databases only when needed!</a:t>
            </a:r>
            <a:endParaRPr sz="1600" dirty="0">
              <a:solidFill>
                <a:srgbClr val="00B0F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16C8356-E528-AD5A-286F-B236EC1AAD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1766" y="1235360"/>
            <a:ext cx="3425309" cy="2672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393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CODEBASE 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STRUCTURE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426408-680E-8D05-0AB1-B2147C8F6A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730" y="1513414"/>
            <a:ext cx="7188540" cy="2116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7647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CODEBASE 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STRUCTURE: SINGLE SOLUTION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8" name="Google Shape;68;p2">
            <a:extLst>
              <a:ext uri="{FF2B5EF4-FFF2-40B4-BE49-F238E27FC236}">
                <a16:creationId xmlns:a16="http://schemas.microsoft.com/office/drawing/2014/main" id="{44690227-866A-76C1-EBC7-CF5F1B333B4D}"/>
              </a:ext>
            </a:extLst>
          </p:cNvPr>
          <p:cNvSpPr txBox="1"/>
          <p:nvPr/>
        </p:nvSpPr>
        <p:spPr>
          <a:xfrm>
            <a:off x="3221831" y="823275"/>
            <a:ext cx="5495244" cy="3421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Easier</a:t>
            </a: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and </a:t>
            </a:r>
            <a:r>
              <a:rPr lang="en-US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faster</a:t>
            </a: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to develop and test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Easier to catch </a:t>
            </a:r>
            <a:r>
              <a:rPr lang="en-US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build errors </a:t>
            </a: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&amp; breaking changes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Good for </a:t>
            </a: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small teams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Good if a developer working on </a:t>
            </a:r>
            <a:r>
              <a:rPr lang="tr-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multiple projects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FF37931-B27B-D10B-E09F-987FD12016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925" y="823275"/>
            <a:ext cx="2559163" cy="3924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678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CODEBASE 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STRUCTURE: MULTIPLE SOLUTIONS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FDBCF9C-DE88-62F8-3533-054CC5B812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8062" y="2579535"/>
            <a:ext cx="2047875" cy="1676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BE7593A-01CF-910B-3DDB-C74DBF3D59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1077" y="1112128"/>
            <a:ext cx="2495550" cy="5905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43AC55B-0630-8CA8-1564-BE04F305BB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5948" y="1131178"/>
            <a:ext cx="2466975" cy="5619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AC4F4C8-DDAF-9C9B-C92C-163736AB82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24225" y="1112128"/>
            <a:ext cx="2495550" cy="581025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7BC0EBD-4001-B3FC-17C0-3BD53541A365}"/>
              </a:ext>
            </a:extLst>
          </p:cNvPr>
          <p:cNvCxnSpPr>
            <a:cxnSpLocks/>
            <a:endCxn id="10" idx="2"/>
          </p:cNvCxnSpPr>
          <p:nvPr/>
        </p:nvCxnSpPr>
        <p:spPr>
          <a:xfrm flipH="1" flipV="1">
            <a:off x="1779436" y="1693153"/>
            <a:ext cx="2271957" cy="900670"/>
          </a:xfrm>
          <a:prstGeom prst="straightConnector1">
            <a:avLst/>
          </a:prstGeom>
          <a:ln w="25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69EF436-AF76-A680-AFBD-E7FA1FCE7867}"/>
              </a:ext>
            </a:extLst>
          </p:cNvPr>
          <p:cNvCxnSpPr>
            <a:cxnSpLocks/>
            <a:stCxn id="3" idx="0"/>
            <a:endCxn id="12" idx="2"/>
          </p:cNvCxnSpPr>
          <p:nvPr/>
        </p:nvCxnSpPr>
        <p:spPr>
          <a:xfrm flipV="1">
            <a:off x="4572000" y="1693153"/>
            <a:ext cx="0" cy="886382"/>
          </a:xfrm>
          <a:prstGeom prst="straightConnector1">
            <a:avLst/>
          </a:prstGeom>
          <a:ln w="25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43661D8-6B10-D4F1-6947-AF306A406596}"/>
              </a:ext>
            </a:extLst>
          </p:cNvPr>
          <p:cNvCxnSpPr>
            <a:cxnSpLocks/>
            <a:endCxn id="5" idx="2"/>
          </p:cNvCxnSpPr>
          <p:nvPr/>
        </p:nvCxnSpPr>
        <p:spPr>
          <a:xfrm flipV="1">
            <a:off x="5045886" y="1702678"/>
            <a:ext cx="2332966" cy="891145"/>
          </a:xfrm>
          <a:prstGeom prst="straightConnector1">
            <a:avLst/>
          </a:prstGeom>
          <a:ln w="25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31506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CODEBASE 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STRUCTURE: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MONO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REPO vs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MANY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REPO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1026" name="Picture 2" descr="Monorepos can help improve your productivity. Here's how | Voiceflow">
            <a:extLst>
              <a:ext uri="{FF2B5EF4-FFF2-40B4-BE49-F238E27FC236}">
                <a16:creationId xmlns:a16="http://schemas.microsoft.com/office/drawing/2014/main" id="{A2A6A85C-69A8-EE67-9D61-C60093DC22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147" y="995235"/>
            <a:ext cx="6033705" cy="3153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31868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CODEBASE 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STRUCTURE: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MONOREPO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APPROACH</a:t>
            </a:r>
            <a:endParaRPr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4" y="823275"/>
            <a:ext cx="5426781" cy="4051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All modules are in a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single Git repository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Uses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local package 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references (dependencies)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All modules are in same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version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and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deployed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together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tr" sz="16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6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Pros: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Access to changes 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immediately by other modules</a:t>
            </a:r>
            <a:b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Good to use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new features 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by other modules</a:t>
            </a:r>
            <a:b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Easier to detect and fix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breaking changes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Easier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develop, version, test and deploy cycle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tr" sz="16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6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Best when: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Small team 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A developer work on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multiple modules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Modules are more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small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, frequently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changing, 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well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integrated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tr" sz="16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600" dirty="0">
                <a:solidFill>
                  <a:srgbClr val="00B0F0"/>
                </a:solidFill>
                <a:latin typeface="Poppins"/>
                <a:ea typeface="Poppins"/>
                <a:cs typeface="Poppins"/>
                <a:sym typeface="Poppins"/>
              </a:rPr>
              <a:t>Suggested for majority of projects, especially in the </a:t>
            </a:r>
            <a:r>
              <a:rPr lang="tr" sz="1600" b="1" dirty="0">
                <a:solidFill>
                  <a:srgbClr val="00B0F0"/>
                </a:solidFill>
                <a:latin typeface="Poppins"/>
                <a:ea typeface="Poppins"/>
                <a:cs typeface="Poppins"/>
                <a:sym typeface="Poppins"/>
              </a:rPr>
              <a:t>early stages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742E2B8-CD66-C0D4-B7CA-7697AE88FB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8001" y="990600"/>
            <a:ext cx="3019425" cy="316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104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CODEBASE</a:t>
            </a:r>
            <a:r>
              <a:rPr lang="tr-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STRUCTURE: </a:t>
            </a:r>
            <a:r>
              <a:rPr lang="tr-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MANY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REPO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APPROACH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6" y="823275"/>
            <a:ext cx="5433454" cy="4051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Every module located in a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separate Git repositories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Uses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package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(NuGet, NPM, etc) references (dependencies)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Modulare are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versioned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and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deployed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separately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tr"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5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Pros: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Independent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, more focused development for modules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tr"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5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Cons: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Wait changes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on depended modules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Complex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to develop, test and deploy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tr"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5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Best when: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Many teams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(or departments) specialized on different modules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Modules are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mature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and boundaries are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stable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or integration is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limited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Considering to move to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microservices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soon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2EFE16-0EE3-2167-66CC-1AEF445576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7525" y="990600"/>
            <a:ext cx="3009900" cy="316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842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 BRIEF HISTORY OF A DEVELOPER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1B5DC4-323E-E171-BDD7-A96DE543B025}"/>
              </a:ext>
            </a:extLst>
          </p:cNvPr>
          <p:cNvSpPr txBox="1"/>
          <p:nvPr/>
        </p:nvSpPr>
        <p:spPr>
          <a:xfrm>
            <a:off x="523856" y="1450065"/>
            <a:ext cx="1374094" cy="8156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Poppins" panose="00000500000000000000" pitchFamily="2" charset="0"/>
                <a:cs typeface="Poppins" panose="00000500000000000000" pitchFamily="2" charset="0"/>
              </a:rPr>
              <a:t>int </a:t>
            </a:r>
            <a:r>
              <a:rPr lang="en-US" sz="1200" b="1" dirty="0">
                <a:latin typeface="Poppins" panose="00000500000000000000" pitchFamily="2" charset="0"/>
                <a:cs typeface="Poppins" panose="00000500000000000000" pitchFamily="2" charset="0"/>
              </a:rPr>
              <a:t>main</a:t>
            </a:r>
            <a:r>
              <a:rPr lang="en-US" sz="1200" dirty="0">
                <a:latin typeface="Poppins" panose="00000500000000000000" pitchFamily="2" charset="0"/>
                <a:cs typeface="Poppins" panose="00000500000000000000" pitchFamily="2" charset="0"/>
              </a:rPr>
              <a:t>()</a:t>
            </a:r>
            <a:br>
              <a:rPr lang="en-US" sz="1200" dirty="0"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en-US" sz="1200" dirty="0">
                <a:latin typeface="Poppins" panose="00000500000000000000" pitchFamily="2" charset="0"/>
                <a:cs typeface="Poppins" panose="00000500000000000000" pitchFamily="2" charset="0"/>
              </a:rPr>
              <a:t>{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“Hello World”</a:t>
            </a:r>
          </a:p>
          <a:p>
            <a:r>
              <a:rPr lang="en-US" sz="1200" dirty="0">
                <a:latin typeface="Poppins" panose="00000500000000000000" pitchFamily="2" charset="0"/>
                <a:cs typeface="Poppins" panose="00000500000000000000" pitchFamily="2" charset="0"/>
              </a:rPr>
              <a:t>}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FDC23F-DB79-9D6B-81F9-C9C1EB018AFE}"/>
              </a:ext>
            </a:extLst>
          </p:cNvPr>
          <p:cNvSpPr txBox="1"/>
          <p:nvPr/>
        </p:nvSpPr>
        <p:spPr>
          <a:xfrm>
            <a:off x="2131931" y="1450065"/>
            <a:ext cx="16337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Poppins" panose="00000500000000000000" pitchFamily="2" charset="0"/>
                <a:cs typeface="Poppins" panose="00000500000000000000" pitchFamily="2" charset="0"/>
              </a:rPr>
              <a:t>multiple functions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62B1A4-8C57-96CC-D384-A6064816E7FA}"/>
              </a:ext>
            </a:extLst>
          </p:cNvPr>
          <p:cNvSpPr txBox="1"/>
          <p:nvPr/>
        </p:nvSpPr>
        <p:spPr>
          <a:xfrm>
            <a:off x="4379169" y="1445912"/>
            <a:ext cx="13821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Poppins" panose="00000500000000000000" pitchFamily="2" charset="0"/>
                <a:cs typeface="Poppins" panose="00000500000000000000" pitchFamily="2" charset="0"/>
              </a:rPr>
              <a:t>object oriented</a:t>
            </a:r>
            <a:br>
              <a:rPr lang="en-US" sz="1200" b="1" dirty="0"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en-US" sz="1200" b="1" dirty="0">
                <a:latin typeface="Poppins" panose="00000500000000000000" pitchFamily="2" charset="0"/>
                <a:cs typeface="Poppins" panose="00000500000000000000" pitchFamily="2" charset="0"/>
              </a:rPr>
              <a:t>programming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340C74-921B-E290-B0C8-2524FC8575A6}"/>
              </a:ext>
            </a:extLst>
          </p:cNvPr>
          <p:cNvSpPr txBox="1"/>
          <p:nvPr/>
        </p:nvSpPr>
        <p:spPr>
          <a:xfrm>
            <a:off x="6764933" y="1445912"/>
            <a:ext cx="14574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Poppins" panose="00000500000000000000" pitchFamily="2" charset="0"/>
                <a:cs typeface="Poppins" panose="00000500000000000000" pitchFamily="2" charset="0"/>
              </a:rPr>
              <a:t>single-layer</a:t>
            </a:r>
            <a:br>
              <a:rPr lang="en-US" sz="1200" b="1" dirty="0"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en-US" sz="1200" b="1" dirty="0">
                <a:latin typeface="Poppins" panose="00000500000000000000" pitchFamily="2" charset="0"/>
                <a:cs typeface="Poppins" panose="00000500000000000000" pitchFamily="2" charset="0"/>
              </a:rPr>
              <a:t>web application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89B5AB-74AB-A620-8157-9794ECB70B4C}"/>
              </a:ext>
            </a:extLst>
          </p:cNvPr>
          <p:cNvSpPr txBox="1"/>
          <p:nvPr/>
        </p:nvSpPr>
        <p:spPr>
          <a:xfrm>
            <a:off x="523856" y="3904197"/>
            <a:ext cx="18069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Poppins" panose="00000500000000000000" pitchFamily="2" charset="0"/>
                <a:cs typeface="Poppins" panose="00000500000000000000" pitchFamily="2" charset="0"/>
              </a:rPr>
              <a:t>n-layer architecture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1D49A7-ED0E-1D69-50C5-286BCDC7F7BA}"/>
              </a:ext>
            </a:extLst>
          </p:cNvPr>
          <p:cNvSpPr txBox="1"/>
          <p:nvPr/>
        </p:nvSpPr>
        <p:spPr>
          <a:xfrm>
            <a:off x="3055046" y="3904197"/>
            <a:ext cx="16209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Poppins" panose="00000500000000000000" pitchFamily="2" charset="0"/>
                <a:cs typeface="Poppins" panose="00000500000000000000" pitchFamily="2" charset="0"/>
              </a:rPr>
              <a:t>modular monolith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562652-71C0-1AE6-DFF5-F0102A9F205C}"/>
              </a:ext>
            </a:extLst>
          </p:cNvPr>
          <p:cNvSpPr txBox="1"/>
          <p:nvPr/>
        </p:nvSpPr>
        <p:spPr>
          <a:xfrm>
            <a:off x="5420807" y="3904066"/>
            <a:ext cx="13115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Poppins" panose="00000500000000000000" pitchFamily="2" charset="0"/>
                <a:cs typeface="Poppins" panose="00000500000000000000" pitchFamily="2" charset="0"/>
              </a:rPr>
              <a:t>microservices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6B1F83-F347-E701-749A-685B8E5C5681}"/>
              </a:ext>
            </a:extLst>
          </p:cNvPr>
          <p:cNvSpPr txBox="1"/>
          <p:nvPr/>
        </p:nvSpPr>
        <p:spPr>
          <a:xfrm>
            <a:off x="523856" y="926846"/>
            <a:ext cx="88998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Language</a:t>
            </a:r>
            <a:b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en-US" sz="1000" i="1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int, bool,</a:t>
            </a:r>
            <a:br>
              <a:rPr lang="en-US" sz="1000" i="1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en-US" sz="1000" i="1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if, for, while</a:t>
            </a:r>
            <a:endParaRPr lang="en-US" sz="1000" dirty="0">
              <a:solidFill>
                <a:schemeClr val="bg2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A71B374-187F-F49F-F7F6-44E5AA70DAC4}"/>
              </a:ext>
            </a:extLst>
          </p:cNvPr>
          <p:cNvSpPr txBox="1"/>
          <p:nvPr/>
        </p:nvSpPr>
        <p:spPr>
          <a:xfrm>
            <a:off x="2131931" y="926846"/>
            <a:ext cx="105509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Parameters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Return values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Overload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DA1FE8-199F-4825-9776-DAA91D58C5D2}"/>
              </a:ext>
            </a:extLst>
          </p:cNvPr>
          <p:cNvSpPr txBox="1"/>
          <p:nvPr/>
        </p:nvSpPr>
        <p:spPr>
          <a:xfrm>
            <a:off x="4379170" y="1075389"/>
            <a:ext cx="11865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SOLID Principles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Design Patterns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C82F1FB-30CB-2950-0F0D-BF7D258B3C1C}"/>
              </a:ext>
            </a:extLst>
          </p:cNvPr>
          <p:cNvSpPr txBox="1"/>
          <p:nvPr/>
        </p:nvSpPr>
        <p:spPr>
          <a:xfrm>
            <a:off x="6764933" y="619068"/>
            <a:ext cx="1321196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HTML, CSS, JS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MVC, Razor Pages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REST API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Databases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Authentication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317F2D2-4080-307E-7BE4-69B2987D6241}"/>
              </a:ext>
            </a:extLst>
          </p:cNvPr>
          <p:cNvSpPr txBox="1"/>
          <p:nvPr/>
        </p:nvSpPr>
        <p:spPr>
          <a:xfrm>
            <a:off x="523856" y="4137959"/>
            <a:ext cx="16017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Clean Architecture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Domain Driven Design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A58F888-6960-51BF-E128-B71D47FDA7FF}"/>
              </a:ext>
            </a:extLst>
          </p:cNvPr>
          <p:cNvSpPr txBox="1"/>
          <p:nvPr/>
        </p:nvSpPr>
        <p:spPr>
          <a:xfrm>
            <a:off x="3055046" y="4137959"/>
            <a:ext cx="14526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Bounded Contexts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Integration Patterns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3B89B03-0BB0-EC72-37EE-A6A1FBB34211}"/>
              </a:ext>
            </a:extLst>
          </p:cNvPr>
          <p:cNvSpPr txBox="1"/>
          <p:nvPr/>
        </p:nvSpPr>
        <p:spPr>
          <a:xfrm>
            <a:off x="5420807" y="4138028"/>
            <a:ext cx="1795684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Docker, Kubernetes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API Gateway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Communication Patterns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Distributed Transactions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DevOps</a:t>
            </a:r>
          </a:p>
        </p:txBody>
      </p:sp>
      <p:pic>
        <p:nvPicPr>
          <p:cNvPr id="1030" name="Picture 6" descr="OOP Inheritance &amp; Polymorphism - Java Programming Tutorial">
            <a:extLst>
              <a:ext uri="{FF2B5EF4-FFF2-40B4-BE49-F238E27FC236}">
                <a16:creationId xmlns:a16="http://schemas.microsoft.com/office/drawing/2014/main" id="{6BA12318-652D-E57E-300F-15880A8BCC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5164" y="1883063"/>
            <a:ext cx="1450121" cy="802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8F6B8AD-9B9D-E681-278F-DDA5C60E86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2115" y="3126287"/>
            <a:ext cx="740335" cy="77777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301E13A-64BE-A711-A351-1E1D293D77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53509" y="3126287"/>
            <a:ext cx="825597" cy="79521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6E01782-1198-D580-C960-BFBB984573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8331" y="3124136"/>
            <a:ext cx="1111023" cy="7820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1278F2E-BC42-8C6A-2196-2F6D3F411BA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65617" y="1883063"/>
            <a:ext cx="1119828" cy="797435"/>
          </a:xfrm>
          <a:prstGeom prst="rect">
            <a:avLst/>
          </a:prstGeom>
        </p:spPr>
      </p:pic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9A44164-B497-9BFD-CCB4-91B758AD226E}"/>
              </a:ext>
            </a:extLst>
          </p:cNvPr>
          <p:cNvCxnSpPr>
            <a:cxnSpLocks/>
          </p:cNvCxnSpPr>
          <p:nvPr/>
        </p:nvCxnSpPr>
        <p:spPr>
          <a:xfrm>
            <a:off x="1500405" y="1588564"/>
            <a:ext cx="578932" cy="0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C84D5AF-52D5-073B-1B82-1ABA035E58C3}"/>
              </a:ext>
            </a:extLst>
          </p:cNvPr>
          <p:cNvCxnSpPr>
            <a:cxnSpLocks/>
          </p:cNvCxnSpPr>
          <p:nvPr/>
        </p:nvCxnSpPr>
        <p:spPr>
          <a:xfrm>
            <a:off x="3781384" y="1588564"/>
            <a:ext cx="578932" cy="0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CC4115D-14C0-D30C-B3BF-95E91DBCC248}"/>
              </a:ext>
            </a:extLst>
          </p:cNvPr>
          <p:cNvCxnSpPr>
            <a:cxnSpLocks/>
          </p:cNvCxnSpPr>
          <p:nvPr/>
        </p:nvCxnSpPr>
        <p:spPr>
          <a:xfrm>
            <a:off x="5795285" y="1588564"/>
            <a:ext cx="893568" cy="0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8A5B0E4-6312-AE5E-96A6-5EEB0BB8CB1D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2328742" y="4042565"/>
            <a:ext cx="726304" cy="132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2C75A90B-8A24-ED09-FD05-27E35D16657C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4676003" y="4042565"/>
            <a:ext cx="722458" cy="132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Curved 39">
            <a:extLst>
              <a:ext uri="{FF2B5EF4-FFF2-40B4-BE49-F238E27FC236}">
                <a16:creationId xmlns:a16="http://schemas.microsoft.com/office/drawing/2014/main" id="{49CA80ED-51AB-F788-5983-E12523B4F245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 flipH="1">
            <a:off x="523856" y="1676745"/>
            <a:ext cx="7698527" cy="2365952"/>
          </a:xfrm>
          <a:prstGeom prst="bentConnector5">
            <a:avLst>
              <a:gd name="adj1" fmla="val -2969"/>
              <a:gd name="adj2" fmla="val 51951"/>
              <a:gd name="adj3" fmla="val 102969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Picture 47">
            <a:extLst>
              <a:ext uri="{FF2B5EF4-FFF2-40B4-BE49-F238E27FC236}">
                <a16:creationId xmlns:a16="http://schemas.microsoft.com/office/drawing/2014/main" id="{452D6AC1-4290-0D13-1086-0C91D3A730A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04207" y="1745508"/>
            <a:ext cx="1471160" cy="681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995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CODEBASE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STRUCTURE: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SUGGESTIONS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Always </a:t>
            </a: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begin with</a:t>
            </a:r>
            <a:b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Monorepo</a:t>
            </a:r>
            <a:b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Single solution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Once the module count and </a:t>
            </a: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team size increases</a:t>
            </a:r>
            <a:b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Monorepo</a:t>
            </a:r>
            <a:b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Multiple solutions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Preparing to a </a:t>
            </a: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microservice migration</a:t>
            </a:r>
            <a:b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Multiple Repository</a:t>
            </a:r>
            <a:b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Multiple solutions</a:t>
            </a:r>
            <a:endParaRPr sz="20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3382171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UI LAYER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: SINGLE /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UNIFIED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LAYER</a:t>
            </a:r>
            <a:endParaRPr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426925" y="823274"/>
            <a:ext cx="5860409" cy="4051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Modules only define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application services</a:t>
            </a:r>
            <a:endParaRPr lang="tr" sz="18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The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Host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application contains all the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UI pages 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and components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tr" sz="18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8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Pros: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Easy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to create pages that uses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multiple modules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Simple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UI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architecture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/ less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infrastructure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requirements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endParaRPr lang="tr" sz="18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8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Cons: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Ignores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modularity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on UI level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tr" sz="18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8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Notes: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Still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ready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for microservice migration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D26AB80-75D1-19D3-B0D7-24D878F4BE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0823" y="823275"/>
            <a:ext cx="2296252" cy="3521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144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UI LAYER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: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MODULAR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UI</a:t>
            </a:r>
            <a:endParaRPr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426925" y="823274"/>
            <a:ext cx="5860409" cy="4051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Modules define their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own UI 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pages and components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The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Host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application contains brings them together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tr" sz="18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8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Pros: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Independent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, simple UI pages/components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endParaRPr lang="tr" sz="18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8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Cons: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Hard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to build pages that uses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multiple modules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Complex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UI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architecture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/ more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infrastructure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requirements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D9F0CF-0F11-A062-EE93-50B0896026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4301" y="823274"/>
            <a:ext cx="1992774" cy="3539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875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UI LAYER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: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HYBRID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APPROACH</a:t>
            </a:r>
            <a:endParaRPr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Independent </a:t>
            </a: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modules can define their own </a:t>
            </a: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pages</a:t>
            </a:r>
            <a:b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Example: User management, audit logging, ...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Host </a:t>
            </a: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application contains pages that uses </a:t>
            </a: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multiple modules</a:t>
            </a:r>
            <a:b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Example: Reports, dashboards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Modules define </a:t>
            </a: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components </a:t>
            </a: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and host application (or other modules) </a:t>
            </a: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composes </a:t>
            </a: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them</a:t>
            </a:r>
          </a:p>
        </p:txBody>
      </p:sp>
    </p:spTree>
    <p:extLst>
      <p:ext uri="{BB962C8B-B14F-4D97-AF65-F5344CB8AC3E}">
        <p14:creationId xmlns:p14="http://schemas.microsoft.com/office/powerpoint/2010/main" val="3225790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UI LAYER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: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COMPONENT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BASED MODULARITY</a:t>
            </a:r>
            <a:endParaRPr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" name="Google Shape;68;p2">
            <a:extLst>
              <a:ext uri="{FF2B5EF4-FFF2-40B4-BE49-F238E27FC236}">
                <a16:creationId xmlns:a16="http://schemas.microsoft.com/office/drawing/2014/main" id="{A097A33E-D188-4D77-BB6F-2C0C9233920D}"/>
              </a:ext>
            </a:extLst>
          </p:cNvPr>
          <p:cNvSpPr txBox="1"/>
          <p:nvPr/>
        </p:nvSpPr>
        <p:spPr>
          <a:xfrm>
            <a:off x="306576" y="823275"/>
            <a:ext cx="3097396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Catalog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Stock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Basket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User Ratings / Reviews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Shipping / Delivery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Related / Suggested Items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Search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User account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...</a:t>
            </a:r>
            <a:endParaRPr sz="18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25E11F9-86D1-3B8F-53ED-E7DD1904B6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3972" y="823275"/>
            <a:ext cx="5477620" cy="357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321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TITLE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TODO</a:t>
            </a:r>
            <a:endParaRPr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78615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MODULE STRUCTURES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Single project: Only implementation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Two-projects: Implementation + Contracts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Layered project: ...</a:t>
            </a:r>
            <a:endParaRPr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8699690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MODULE DEPENDENCY PATTERNS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500" dirty="0">
                <a:solidFill>
                  <a:srgbClr val="FF0000"/>
                </a:solidFill>
                <a:latin typeface="Poppins"/>
                <a:ea typeface="Poppins"/>
                <a:cs typeface="Poppins"/>
                <a:sym typeface="Poppins"/>
              </a:rPr>
              <a:t>TODO: Visualize all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Implementation Dependency (one way)</a:t>
            </a:r>
            <a:b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Module A -&gt; Module B (can fully use)</a:t>
            </a:r>
            <a:b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Good only if A extends B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Implementation Dependency (two way)</a:t>
            </a:r>
            <a:b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Create a shared module between A &amp; B</a:t>
            </a:r>
            <a:b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Create a module C (aggregator) that depends on A &amp; B</a:t>
            </a:r>
            <a:b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Merge modules into a single module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Contracts Dependency</a:t>
            </a:r>
            <a:b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Good if A uses B as a client</a:t>
            </a:r>
            <a:b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Supports one way and two way dependencies</a:t>
            </a:r>
            <a:b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Recommended approach for loosely coupled modules</a:t>
            </a:r>
            <a:b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endParaRPr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22280029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MODULE COMMUNICATION PATTERNS</a:t>
            </a: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Integration Services</a:t>
            </a:r>
            <a:b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Different from application services</a:t>
            </a:r>
            <a:b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Consider performance / implement cache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Events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Database-level transactions</a:t>
            </a:r>
            <a:b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Integration services: Only for read, not manipulate</a:t>
            </a:r>
            <a:b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 - Manipulation works only in monolith &amp; single database approach</a:t>
            </a:r>
            <a:b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Events: Outbox/inbox pattern</a:t>
            </a:r>
            <a:endParaRPr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11577787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MODULE TYPES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Business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tr-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</a:t>
            </a:r>
            <a:r>
              <a:rPr lang="en-US" sz="1600" dirty="0" err="1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odules</a:t>
            </a:r>
            <a:b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Catalog</a:t>
            </a:r>
            <a:b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Ordering</a:t>
            </a:r>
            <a:b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Shipping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Aggregator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modules</a:t>
            </a:r>
            <a:b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Reporting / dashboard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Shared / utils 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modules</a:t>
            </a:r>
            <a:b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Setting management</a:t>
            </a:r>
            <a:b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Permission management</a:t>
            </a:r>
            <a:b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Background jobs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Generic / supporting 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modules</a:t>
            </a:r>
            <a:b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User &amp; role management</a:t>
            </a:r>
            <a:b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Audit logging</a:t>
            </a:r>
            <a:b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GDPR</a:t>
            </a:r>
            <a:b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Email Sending</a:t>
            </a:r>
            <a:b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Chat</a:t>
            </a:r>
          </a:p>
        </p:txBody>
      </p:sp>
    </p:spTree>
    <p:extLst>
      <p:ext uri="{BB962C8B-B14F-4D97-AF65-F5344CB8AC3E}">
        <p14:creationId xmlns:p14="http://schemas.microsoft.com/office/powerpoint/2010/main" val="11466724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ABOUT ME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: HALİL İBRAHİM KALKAN</a:t>
            </a:r>
            <a:endParaRPr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691B28DD-BD95-3BDC-0761-C7DB2ED29A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563" y="2984349"/>
            <a:ext cx="1962431" cy="480059"/>
          </a:xfrm>
          <a:prstGeom prst="rect">
            <a:avLst/>
          </a:prstGeom>
        </p:spPr>
      </p:pic>
      <p:pic>
        <p:nvPicPr>
          <p:cNvPr id="3" name="Picture 2" descr="Logo&#10;&#10;Description automatically generated with low confidence">
            <a:extLst>
              <a:ext uri="{FF2B5EF4-FFF2-40B4-BE49-F238E27FC236}">
                <a16:creationId xmlns:a16="http://schemas.microsoft.com/office/drawing/2014/main" id="{C463AD08-2CB3-B48A-A2F4-E22C3E16DE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563" y="2365827"/>
            <a:ext cx="1394484" cy="480059"/>
          </a:xfrm>
          <a:prstGeom prst="rect">
            <a:avLst/>
          </a:prstGeom>
        </p:spPr>
      </p:pic>
      <p:pic>
        <p:nvPicPr>
          <p:cNvPr id="4" name="Picture 3" descr="Shape&#10;&#10;Description automatically generated with low confidence">
            <a:extLst>
              <a:ext uri="{FF2B5EF4-FFF2-40B4-BE49-F238E27FC236}">
                <a16:creationId xmlns:a16="http://schemas.microsoft.com/office/drawing/2014/main" id="{53EEB0CF-31F4-676D-13D9-36A8581419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562" y="1207099"/>
            <a:ext cx="480059" cy="480059"/>
          </a:xfrm>
          <a:prstGeom prst="rect">
            <a:avLst/>
          </a:prstGeom>
        </p:spPr>
      </p:pic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FB6E67BE-F4FF-6816-48EE-E0FACFE5F56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562" y="1770487"/>
            <a:ext cx="476451" cy="4764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011E647-89B6-503C-37A7-A870F3240908}"/>
              </a:ext>
            </a:extLst>
          </p:cNvPr>
          <p:cNvSpPr txBox="1"/>
          <p:nvPr/>
        </p:nvSpPr>
        <p:spPr>
          <a:xfrm>
            <a:off x="919701" y="1308628"/>
            <a:ext cx="82781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200" dirty="0">
                <a:latin typeface="Poppins" panose="00000500000000000000" pitchFamily="2" charset="-94"/>
                <a:cs typeface="Poppins" panose="00000500000000000000" pitchFamily="2" charset="-94"/>
              </a:rPr>
              <a:t>2003-</a:t>
            </a:r>
            <a:r>
              <a:rPr lang="en-US" sz="1200" dirty="0">
                <a:latin typeface="Poppins" panose="00000500000000000000" pitchFamily="2" charset="-94"/>
                <a:cs typeface="Poppins" panose="00000500000000000000" pitchFamily="2" charset="-94"/>
              </a:rPr>
              <a:t>2007, Computer Engineering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A3E97A-3291-D60F-C3D5-39380D125C3F}"/>
              </a:ext>
            </a:extLst>
          </p:cNvPr>
          <p:cNvSpPr txBox="1"/>
          <p:nvPr/>
        </p:nvSpPr>
        <p:spPr>
          <a:xfrm>
            <a:off x="882013" y="1870212"/>
            <a:ext cx="82781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Poppins" panose="00000500000000000000" pitchFamily="2" charset="-94"/>
                <a:cs typeface="Poppins" panose="00000500000000000000" pitchFamily="2" charset="-94"/>
              </a:rPr>
              <a:t>2007 - 2015: Software developer, software architect, team leader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4867D5-5040-A228-5132-E2C5B91B579B}"/>
              </a:ext>
            </a:extLst>
          </p:cNvPr>
          <p:cNvSpPr txBox="1"/>
          <p:nvPr/>
        </p:nvSpPr>
        <p:spPr>
          <a:xfrm>
            <a:off x="2432392" y="3122528"/>
            <a:ext cx="67278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Poppins" panose="00000500000000000000" pitchFamily="2" charset="-94"/>
                <a:cs typeface="Poppins" panose="00000500000000000000" pitchFamily="2" charset="-94"/>
              </a:rPr>
              <a:t>2016 - ∞: Co-founder, software architect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909D83-A2EE-82C6-9BB6-80FFA99E632F}"/>
              </a:ext>
            </a:extLst>
          </p:cNvPr>
          <p:cNvSpPr txBox="1"/>
          <p:nvPr/>
        </p:nvSpPr>
        <p:spPr>
          <a:xfrm>
            <a:off x="1808428" y="2489395"/>
            <a:ext cx="7351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Poppins" panose="00000500000000000000" pitchFamily="2" charset="-94"/>
                <a:cs typeface="Poppins" panose="00000500000000000000" pitchFamily="2" charset="-94"/>
              </a:rPr>
              <a:t>2013 - ∞: Lead developer of the open source ABP Framework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07B0E3F-8636-5884-3B77-354E3E325C9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562" y="3560715"/>
            <a:ext cx="476451" cy="47645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6E088C6-18B3-836D-CA86-FD6F64C32958}"/>
              </a:ext>
            </a:extLst>
          </p:cNvPr>
          <p:cNvSpPr txBox="1"/>
          <p:nvPr/>
        </p:nvSpPr>
        <p:spPr>
          <a:xfrm>
            <a:off x="878405" y="3559856"/>
            <a:ext cx="51406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Poppins" panose="00000500000000000000" pitchFamily="2" charset="-94"/>
                <a:cs typeface="Poppins" panose="00000500000000000000" pitchFamily="2" charset="-94"/>
              </a:rPr>
              <a:t>Multi-threading, distributed</a:t>
            </a:r>
            <a:r>
              <a:rPr lang="tr-TR" sz="1200" dirty="0">
                <a:latin typeface="Poppins" panose="00000500000000000000" pitchFamily="2" charset="-94"/>
                <a:cs typeface="Poppins" panose="00000500000000000000" pitchFamily="2" charset="-94"/>
              </a:rPr>
              <a:t>/microservice</a:t>
            </a:r>
            <a:r>
              <a:rPr lang="en-US" sz="1200" dirty="0">
                <a:latin typeface="Poppins" panose="00000500000000000000" pitchFamily="2" charset="-94"/>
                <a:cs typeface="Poppins" panose="00000500000000000000" pitchFamily="2" charset="-94"/>
              </a:rPr>
              <a:t> systems, OOP, DDD, software architectures.. etc.</a:t>
            </a:r>
          </a:p>
        </p:txBody>
      </p:sp>
      <p:pic>
        <p:nvPicPr>
          <p:cNvPr id="12" name="Picture 11" descr="Shape&#10;&#10;Description automatically generated with low confidence">
            <a:extLst>
              <a:ext uri="{FF2B5EF4-FFF2-40B4-BE49-F238E27FC236}">
                <a16:creationId xmlns:a16="http://schemas.microsoft.com/office/drawing/2014/main" id="{3A0D5F35-8046-C3C1-82BF-D62DE53B83D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954" y="4178378"/>
            <a:ext cx="476451" cy="47645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D22344E-3EE5-D2D5-CD15-576DB500BDAB}"/>
              </a:ext>
            </a:extLst>
          </p:cNvPr>
          <p:cNvSpPr txBox="1"/>
          <p:nvPr/>
        </p:nvSpPr>
        <p:spPr>
          <a:xfrm>
            <a:off x="850825" y="4187822"/>
            <a:ext cx="84159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200" dirty="0">
                <a:latin typeface="Poppins" panose="00000500000000000000" pitchFamily="2" charset="-94"/>
                <a:cs typeface="Poppins" panose="00000500000000000000" pitchFamily="2" charset="-94"/>
              </a:rPr>
              <a:t>Still a</a:t>
            </a:r>
            <a:r>
              <a:rPr lang="en-US" sz="1200" dirty="0" err="1">
                <a:latin typeface="Poppins" panose="00000500000000000000" pitchFamily="2" charset="-94"/>
                <a:cs typeface="Poppins" panose="00000500000000000000" pitchFamily="2" charset="-94"/>
              </a:rPr>
              <a:t>ctive</a:t>
            </a:r>
            <a:r>
              <a:rPr lang="en-US" sz="1200" dirty="0">
                <a:latin typeface="Poppins" panose="00000500000000000000" pitchFamily="2" charset="-94"/>
                <a:cs typeface="Poppins" panose="00000500000000000000" pitchFamily="2" charset="-94"/>
              </a:rPr>
              <a:t> coder, open</a:t>
            </a:r>
            <a:r>
              <a:rPr lang="tr-TR" sz="1200" dirty="0">
                <a:latin typeface="Poppins" panose="00000500000000000000" pitchFamily="2" charset="-94"/>
                <a:cs typeface="Poppins" panose="00000500000000000000" pitchFamily="2" charset="-94"/>
              </a:rPr>
              <a:t>-</a:t>
            </a:r>
            <a:r>
              <a:rPr lang="en-US" sz="1200" dirty="0">
                <a:latin typeface="Poppins" panose="00000500000000000000" pitchFamily="2" charset="-94"/>
                <a:cs typeface="Poppins" panose="00000500000000000000" pitchFamily="2" charset="-94"/>
              </a:rPr>
              <a:t>source</a:t>
            </a:r>
            <a:r>
              <a:rPr lang="tr-TR" sz="1200" dirty="0">
                <a:latin typeface="Poppins" panose="00000500000000000000" pitchFamily="2" charset="-94"/>
                <a:cs typeface="Poppins" panose="00000500000000000000" pitchFamily="2" charset="-94"/>
              </a:rPr>
              <a:t> contributor</a:t>
            </a:r>
          </a:p>
          <a:p>
            <a:r>
              <a:rPr lang="tr-TR" sz="1200" b="1" i="1" dirty="0">
                <a:latin typeface="Poppins" panose="00000500000000000000" pitchFamily="2" charset="-94"/>
                <a:cs typeface="Poppins" panose="00000500000000000000" pitchFamily="2" charset="-94"/>
              </a:rPr>
              <a:t>30,000+ total contributions on GitHub</a:t>
            </a:r>
            <a:endParaRPr lang="en-US" sz="1200" b="1" i="1" dirty="0">
              <a:latin typeface="Poppins" panose="00000500000000000000" pitchFamily="2" charset="-94"/>
              <a:cs typeface="Poppins" panose="00000500000000000000" pitchFamily="2" charset="-94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3073ED8-9F1F-FF36-8C0F-BEE7DF98ABBB}"/>
              </a:ext>
            </a:extLst>
          </p:cNvPr>
          <p:cNvSpPr txBox="1"/>
          <p:nvPr/>
        </p:nvSpPr>
        <p:spPr>
          <a:xfrm>
            <a:off x="919701" y="872298"/>
            <a:ext cx="82781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200" dirty="0">
                <a:latin typeface="Poppins" panose="00000500000000000000" pitchFamily="2" charset="-94"/>
                <a:cs typeface="Poppins" panose="00000500000000000000" pitchFamily="2" charset="-94"/>
              </a:rPr>
              <a:t>1997</a:t>
            </a:r>
            <a:r>
              <a:rPr lang="en-US" sz="1200" dirty="0">
                <a:latin typeface="Poppins" panose="00000500000000000000" pitchFamily="2" charset="-94"/>
                <a:cs typeface="Poppins" panose="00000500000000000000" pitchFamily="2" charset="-94"/>
              </a:rPr>
              <a:t>, </a:t>
            </a:r>
            <a:r>
              <a:rPr lang="tr-TR" sz="1200" dirty="0">
                <a:latin typeface="Poppins" panose="00000500000000000000" pitchFamily="2" charset="-94"/>
                <a:cs typeface="Poppins" panose="00000500000000000000" pitchFamily="2" charset="-94"/>
              </a:rPr>
              <a:t>Started programming (at 14 years old, with Turbo Pascal)</a:t>
            </a:r>
            <a:endParaRPr lang="en-US" sz="1200" dirty="0">
              <a:latin typeface="Poppins" panose="00000500000000000000" pitchFamily="2" charset="-94"/>
              <a:cs typeface="Poppins" panose="00000500000000000000" pitchFamily="2" charset="-94"/>
            </a:endParaRPr>
          </a:p>
        </p:txBody>
      </p:sp>
      <p:pic>
        <p:nvPicPr>
          <p:cNvPr id="15" name="Picture 4" descr="Div Coding icon PNG and SVG Vector Free Download">
            <a:extLst>
              <a:ext uri="{FF2B5EF4-FFF2-40B4-BE49-F238E27FC236}">
                <a16:creationId xmlns:a16="http://schemas.microsoft.com/office/drawing/2014/main" id="{F3117412-A21B-D896-4400-71EEA1D822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954" y="732307"/>
            <a:ext cx="517747" cy="517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3298ED9-C31D-C46B-26E2-F1AFD435F5C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62245" y="225187"/>
            <a:ext cx="1875180" cy="41914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1" grpId="0"/>
      <p:bldP spid="13" grpId="0"/>
      <p:bldP spid="1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FRAMEWORK REQUIREMENT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Needs a framework to support the modular system.. </a:t>
            </a:r>
            <a:r>
              <a:rPr lang="en-US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W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hy?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...</a:t>
            </a:r>
            <a:endParaRPr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5625087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BEST PRACTICES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Do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not introduce breaking changes</a:t>
            </a:r>
            <a:b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Keep backward compatible</a:t>
            </a:r>
            <a:b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Design forward compatible</a:t>
            </a:r>
            <a:b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Mark obsolete and maintain for a few versions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We can use semantic versioning if we use package references for module dependencies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Build unit and integration tests for each module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Manual tests: Create a minimal test host application for each module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Implement Domain-Driven Design </a:t>
            </a:r>
            <a: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Wingdings" panose="05000000000000000000" pitchFamily="2" charset="2"/>
              </a:rPr>
              <a:t></a:t>
            </a:r>
            <a:endParaRPr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8585739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MIGRATING TO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MICROSERVICES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LATER</a:t>
            </a:r>
            <a:endParaRPr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4" y="823274"/>
            <a:ext cx="5274215" cy="3854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Convert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modules to services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In-process inter-module communication -&gt;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distributed communication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Local method calls -&gt;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HTTP API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calls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Local events -&gt;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Distributed events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Separate databases 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of modules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Local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database transaction 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-&gt; Distributed transaction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Move the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UI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out of an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API gateway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Design the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UI layer as separated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Re-design the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authentication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flow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Setup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development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&amp;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deployment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environments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3DCDA5F-DF99-19B4-EE0D-A3CCE6AE91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5081" y="946449"/>
            <a:ext cx="2891994" cy="16253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62B2F24-168D-5CA6-17C8-A0480C251C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0291" y="2631337"/>
            <a:ext cx="1769438" cy="1769438"/>
          </a:xfrm>
          <a:prstGeom prst="rect">
            <a:avLst/>
          </a:prstGeom>
        </p:spPr>
      </p:pic>
      <p:pic>
        <p:nvPicPr>
          <p:cNvPr id="1026" name="Picture 2" descr="The YouTube logo: a history | Creative Bloq">
            <a:extLst>
              <a:ext uri="{FF2B5EF4-FFF2-40B4-BE49-F238E27FC236}">
                <a16:creationId xmlns:a16="http://schemas.microsoft.com/office/drawing/2014/main" id="{A118B7A0-8ECF-2F96-A755-0BE77876DD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5080" y="2631338"/>
            <a:ext cx="1230791" cy="691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3757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SUMMARY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...</a:t>
            </a:r>
            <a:endParaRPr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208626362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RESOURCES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DA004F-4E22-10C9-E466-061D2896E9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575" y="1091067"/>
            <a:ext cx="5289049" cy="296136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F45C24B-D614-1A57-E259-52B64337B8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95624" y="911450"/>
            <a:ext cx="3320599" cy="3320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1323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RESOURCES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1026" name="Picture 2" descr="E-Book">
            <a:extLst>
              <a:ext uri="{FF2B5EF4-FFF2-40B4-BE49-F238E27FC236}">
                <a16:creationId xmlns:a16="http://schemas.microsoft.com/office/drawing/2014/main" id="{DA02B9DE-E641-570E-0015-3C91555E58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260" y="1014689"/>
            <a:ext cx="3866536" cy="3479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F415836-5B53-8DA4-93FA-7DDFA14EC4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35206" y="1014689"/>
            <a:ext cx="3156155" cy="3156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483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"/>
          <p:cNvSpPr txBox="1"/>
          <p:nvPr/>
        </p:nvSpPr>
        <p:spPr>
          <a:xfrm>
            <a:off x="5676924" y="755514"/>
            <a:ext cx="2949875" cy="447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u="sng" dirty="0">
                <a:solidFill>
                  <a:srgbClr val="4E5258"/>
                </a:solidFill>
              </a:rPr>
              <a:t>D</a:t>
            </a:r>
            <a:r>
              <a:rPr lang="tr" b="1" u="sng" dirty="0">
                <a:solidFill>
                  <a:srgbClr val="4E5258"/>
                </a:solidFill>
              </a:rPr>
              <a:t>ownload </a:t>
            </a:r>
            <a:r>
              <a:rPr lang="en-US" b="1" u="sng" dirty="0">
                <a:solidFill>
                  <a:srgbClr val="4E5258"/>
                </a:solidFill>
              </a:rPr>
              <a:t>T</a:t>
            </a:r>
            <a:r>
              <a:rPr lang="tr" b="1" u="sng" dirty="0">
                <a:solidFill>
                  <a:srgbClr val="4E5258"/>
                </a:solidFill>
              </a:rPr>
              <a:t>his </a:t>
            </a:r>
            <a:r>
              <a:rPr lang="en-US" b="1" u="sng" dirty="0">
                <a:solidFill>
                  <a:srgbClr val="4E5258"/>
                </a:solidFill>
              </a:rPr>
              <a:t>P</a:t>
            </a:r>
            <a:r>
              <a:rPr lang="tr" b="1" u="sng" dirty="0">
                <a:solidFill>
                  <a:srgbClr val="4E5258"/>
                </a:solidFill>
              </a:rPr>
              <a:t>resentation</a:t>
            </a:r>
            <a:endParaRPr b="1" u="sng" dirty="0">
              <a:solidFill>
                <a:srgbClr val="4E5258"/>
              </a:solidFill>
            </a:endParaRPr>
          </a:p>
        </p:txBody>
      </p:sp>
      <p:sp>
        <p:nvSpPr>
          <p:cNvPr id="74" name="Google Shape;74;p3"/>
          <p:cNvSpPr txBox="1"/>
          <p:nvPr/>
        </p:nvSpPr>
        <p:spPr>
          <a:xfrm>
            <a:off x="517200" y="870279"/>
            <a:ext cx="4509300" cy="14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4000" b="1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THANK FOR</a:t>
            </a:r>
            <a:endParaRPr sz="4000" b="1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4000" b="1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WATCHING</a:t>
            </a:r>
            <a:endParaRPr sz="4000" b="1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78" name="Google Shape;78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7720" y="3597713"/>
            <a:ext cx="235600" cy="23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7724" y="3980436"/>
            <a:ext cx="235600" cy="23560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3"/>
          <p:cNvSpPr txBox="1"/>
          <p:nvPr/>
        </p:nvSpPr>
        <p:spPr>
          <a:xfrm>
            <a:off x="863325" y="3534613"/>
            <a:ext cx="4509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r>
              <a:rPr lang="en-US" sz="1200" dirty="0">
                <a:solidFill>
                  <a:srgbClr val="292D33"/>
                </a:solidFill>
                <a:latin typeface="Poppins"/>
                <a:ea typeface="Poppins"/>
                <a:cs typeface="Poppins"/>
                <a:sym typeface="Poppins"/>
              </a:rPr>
              <a:t>@hibrahimkalkan</a:t>
            </a:r>
          </a:p>
        </p:txBody>
      </p:sp>
      <p:sp>
        <p:nvSpPr>
          <p:cNvPr id="81" name="Google Shape;81;p3"/>
          <p:cNvSpPr txBox="1"/>
          <p:nvPr/>
        </p:nvSpPr>
        <p:spPr>
          <a:xfrm>
            <a:off x="863325" y="3903913"/>
            <a:ext cx="4509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292D33"/>
                </a:solidFill>
                <a:latin typeface="Poppins"/>
                <a:ea typeface="Poppins"/>
                <a:cs typeface="Poppins"/>
                <a:sym typeface="Poppins"/>
              </a:rPr>
              <a:t>@</a:t>
            </a:r>
            <a:r>
              <a:rPr lang="tr" sz="1200" dirty="0">
                <a:solidFill>
                  <a:srgbClr val="292D33"/>
                </a:solidFill>
                <a:latin typeface="Poppins"/>
                <a:ea typeface="Poppins"/>
                <a:cs typeface="Poppins"/>
                <a:sym typeface="Poppins"/>
              </a:rPr>
              <a:t>hikalkan</a:t>
            </a:r>
            <a:endParaRPr lang="en-US" sz="1200" dirty="0">
              <a:solidFill>
                <a:srgbClr val="292D3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82" name="Google Shape;82;p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76925" y="1154038"/>
            <a:ext cx="2957700" cy="29577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56;p1">
            <a:extLst>
              <a:ext uri="{FF2B5EF4-FFF2-40B4-BE49-F238E27FC236}">
                <a16:creationId xmlns:a16="http://schemas.microsoft.com/office/drawing/2014/main" id="{51B5DA2F-46BD-1F36-EAD4-DA9E79384F25}"/>
              </a:ext>
            </a:extLst>
          </p:cNvPr>
          <p:cNvSpPr txBox="1"/>
          <p:nvPr/>
        </p:nvSpPr>
        <p:spPr>
          <a:xfrm>
            <a:off x="1435882" y="2436577"/>
            <a:ext cx="3936743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2100" dirty="0">
                <a:solidFill>
                  <a:srgbClr val="292D3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Halil İbrahim KALKAN</a:t>
            </a:r>
            <a:endParaRPr sz="2100" dirty="0">
              <a:solidFill>
                <a:srgbClr val="292D3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4" name="Google Shape;57;p1">
            <a:extLst>
              <a:ext uri="{FF2B5EF4-FFF2-40B4-BE49-F238E27FC236}">
                <a16:creationId xmlns:a16="http://schemas.microsoft.com/office/drawing/2014/main" id="{B78DE9D6-7507-A9AC-B04A-268C12DA554F}"/>
              </a:ext>
            </a:extLst>
          </p:cNvPr>
          <p:cNvSpPr txBox="1"/>
          <p:nvPr/>
        </p:nvSpPr>
        <p:spPr>
          <a:xfrm>
            <a:off x="1435882" y="2821277"/>
            <a:ext cx="3936743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Volosoft, Co-founder</a:t>
            </a:r>
            <a:endParaRPr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" name="Picture 4" descr="Halil İbrahim Kalkan">
            <a:extLst>
              <a:ext uri="{FF2B5EF4-FFF2-40B4-BE49-F238E27FC236}">
                <a16:creationId xmlns:a16="http://schemas.microsoft.com/office/drawing/2014/main" id="{E8883BFA-809D-EC40-BADA-940BE81559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200" y="2436577"/>
            <a:ext cx="812175" cy="812175"/>
          </a:xfrm>
          <a:prstGeom prst="ellipse">
            <a:avLst/>
          </a:prstGeom>
          <a:ln w="254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81ED303-0DA2-90CA-94E8-8DE3275D21F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23388" y="1287542"/>
            <a:ext cx="2692892" cy="2692892"/>
          </a:xfrm>
          <a:prstGeom prst="rect">
            <a:avLst/>
          </a:prstGeom>
          <a:effectLst>
            <a:softEdge rad="165100"/>
          </a:effectLst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TITLE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TODO</a:t>
            </a:r>
            <a:endParaRPr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301726088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TITLE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TODO</a:t>
            </a:r>
            <a:endParaRPr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13852456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TITLE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TODO</a:t>
            </a:r>
            <a:endParaRPr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21301189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THE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ABP 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PLATFORM</a:t>
            </a:r>
            <a:endParaRPr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" name="Google Shape;68;p2">
            <a:extLst>
              <a:ext uri="{FF2B5EF4-FFF2-40B4-BE49-F238E27FC236}">
                <a16:creationId xmlns:a16="http://schemas.microsoft.com/office/drawing/2014/main" id="{A92558EB-AA7B-529C-3A9B-088A2344F0F2}"/>
              </a:ext>
            </a:extLst>
          </p:cNvPr>
          <p:cNvSpPr txBox="1"/>
          <p:nvPr/>
        </p:nvSpPr>
        <p:spPr>
          <a:xfrm>
            <a:off x="4772121" y="847907"/>
            <a:ext cx="4065304" cy="35528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30 Reusable application modules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-US" sz="16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sz="16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All modules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;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Supports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EF Core 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&amp;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MongoDB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Supports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MVC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en-US" sz="1600" b="1" dirty="0" err="1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Blazor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Angular 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UI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Supports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modular monolith 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&amp;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microservice 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scenarios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Supports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tiered 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architecture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Extensible &amp;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customizable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Fully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layered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Independent of any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business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Independent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from each other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Good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test 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coverage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B3CD7E-2676-0E42-3789-1E2FEB39C0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190" y="847907"/>
            <a:ext cx="4158927" cy="4113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042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TITLE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TODO</a:t>
            </a:r>
            <a:endParaRPr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4989969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AGENDA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4"/>
            <a:ext cx="4844237" cy="3757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Why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modularity?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Architectural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options</a:t>
            </a:r>
            <a:b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Database</a:t>
            </a:r>
            <a:b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Codebase</a:t>
            </a:r>
            <a:b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User Interface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Integration</a:t>
            </a:r>
            <a:b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Designing module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dependencies</a:t>
            </a:r>
            <a:b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Communication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patterns</a:t>
            </a:r>
            <a:b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Transaction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management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Specialized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modules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Best practices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Migrating to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microservices</a:t>
            </a:r>
            <a:endParaRPr sz="1800" b="1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077042-0959-D959-971B-54CD8E8AC5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8808" y="823275"/>
            <a:ext cx="3537527" cy="3537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411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WHY 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MODULARITY?</a:t>
            </a:r>
            <a:endParaRPr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4572191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Reducing &amp; managing code complexity</a:t>
            </a:r>
          </a:p>
          <a:p>
            <a:pPr marL="285750" lvl="4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On-premise modular deployment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Migrating to microservices later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AE9DFE-B767-9684-ACC4-DE55C4211B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5527" y="799178"/>
            <a:ext cx="3545144" cy="3545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451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REDUCING AND MANAGING 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CODE COMPLEXITY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4705692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When you have</a:t>
            </a:r>
            <a:b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A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large system 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with multiple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sub-domains</a:t>
            </a:r>
            <a:b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Multiple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teams 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and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developers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Smaller modules 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compose a large solution</a:t>
            </a:r>
            <a:b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Easier to understand 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and develop manage individual modules</a:t>
            </a:r>
            <a:b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Easier to find &amp;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fix problems 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(!)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Develop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test 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and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deploy independently</a:t>
            </a:r>
            <a:endParaRPr lang="en-US" sz="18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F82764-D197-BC15-8792-4472AEB761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6032" y="889731"/>
            <a:ext cx="3511044" cy="3511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061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ON-PREMISE 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MODULAR DEPLOYMENT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4625286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Deliver only the </a:t>
            </a:r>
            <a:r>
              <a:rPr lang="tr-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modules</a:t>
            </a: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they have </a:t>
            </a:r>
            <a:r>
              <a:rPr lang="tr-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purchased</a:t>
            </a:r>
            <a:b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Requires a completely </a:t>
            </a:r>
            <a:r>
              <a:rPr lang="tr-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loose coupled </a:t>
            </a: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design</a:t>
            </a:r>
            <a:b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The system should work when you </a:t>
            </a:r>
            <a:r>
              <a:rPr lang="tr-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remove a module</a:t>
            </a:r>
            <a:b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Can load modules as </a:t>
            </a:r>
            <a:r>
              <a:rPr lang="tr-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plug-ins</a:t>
            </a: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(on application launch time)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Alternative: </a:t>
            </a:r>
            <a:r>
              <a:rPr lang="tr-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Enable/disable features </a:t>
            </a: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on runtime</a:t>
            </a:r>
            <a:b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Obfuscating DLLs</a:t>
            </a:r>
            <a:endParaRPr sz="18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C75569-A657-B44B-C663-1AACAAC379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9576" y="823275"/>
            <a:ext cx="3577500" cy="357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415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DATABASE 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ARCHITECTURE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OPTIONS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2BAE56DE-738A-B788-E812-D7D8DD2DDF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339" y="1593581"/>
            <a:ext cx="3118084" cy="2495642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1CBA2BF7-CAE5-FBE0-3CD3-A9999F09DE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595697"/>
            <a:ext cx="3541337" cy="2493526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CE8E0550-9F65-FACD-F309-BDFF7418A74F}"/>
              </a:ext>
            </a:extLst>
          </p:cNvPr>
          <p:cNvSpPr txBox="1"/>
          <p:nvPr/>
        </p:nvSpPr>
        <p:spPr>
          <a:xfrm>
            <a:off x="1275118" y="1053440"/>
            <a:ext cx="22829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b="1" u="sng" dirty="0">
                <a:solidFill>
                  <a:schemeClr val="accent1"/>
                </a:solidFill>
              </a:rPr>
              <a:t>Single</a:t>
            </a:r>
            <a:r>
              <a:rPr lang="tr-TR" u="sng" dirty="0">
                <a:solidFill>
                  <a:schemeClr val="accent1"/>
                </a:solidFill>
              </a:rPr>
              <a:t> (Shared) Database</a:t>
            </a:r>
            <a:endParaRPr lang="en-US" b="1" u="sng" dirty="0">
              <a:solidFill>
                <a:schemeClr val="accent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A60DE3F-0903-4892-5FCF-4838B3646C23}"/>
              </a:ext>
            </a:extLst>
          </p:cNvPr>
          <p:cNvSpPr txBox="1"/>
          <p:nvPr/>
        </p:nvSpPr>
        <p:spPr>
          <a:xfrm>
            <a:off x="5116210" y="1053440"/>
            <a:ext cx="24833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b="1" u="sng" dirty="0">
                <a:solidFill>
                  <a:schemeClr val="accent1"/>
                </a:solidFill>
              </a:rPr>
              <a:t>Separate</a:t>
            </a:r>
            <a:r>
              <a:rPr lang="tr-TR" u="sng" dirty="0">
                <a:solidFill>
                  <a:schemeClr val="accent1"/>
                </a:solidFill>
              </a:rPr>
              <a:t> Module Databases</a:t>
            </a:r>
            <a:endParaRPr lang="en-US" b="1" u="sng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0622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2" grpId="0"/>
    </p:bld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744</TotalTime>
  <Words>1469</Words>
  <Application>Microsoft Office PowerPoint</Application>
  <PresentationFormat>On-screen Show (16:9)</PresentationFormat>
  <Paragraphs>250</Paragraphs>
  <Slides>40</Slides>
  <Notes>40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6" baseType="lpstr">
      <vt:lpstr>Courier New</vt:lpstr>
      <vt:lpstr>Arial</vt:lpstr>
      <vt:lpstr>Lexend</vt:lpstr>
      <vt:lpstr>Poppins</vt:lpstr>
      <vt:lpstr>Poppins Medium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Halil Kalkan</cp:lastModifiedBy>
  <cp:revision>109</cp:revision>
  <dcterms:modified xsi:type="dcterms:W3CDTF">2024-09-30T07:23:29Z</dcterms:modified>
</cp:coreProperties>
</file>